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78" r:id="rId2"/>
    <p:sldId id="256" r:id="rId3"/>
    <p:sldId id="267" r:id="rId4"/>
    <p:sldId id="268" r:id="rId5"/>
    <p:sldId id="282" r:id="rId6"/>
    <p:sldId id="269" r:id="rId7"/>
    <p:sldId id="281" r:id="rId8"/>
    <p:sldId id="271" r:id="rId9"/>
    <p:sldId id="275" r:id="rId10"/>
    <p:sldId id="272" r:id="rId11"/>
    <p:sldId id="273" r:id="rId12"/>
    <p:sldId id="274" r:id="rId13"/>
    <p:sldId id="270" r:id="rId14"/>
    <p:sldId id="276" r:id="rId15"/>
    <p:sldId id="279" r:id="rId16"/>
    <p:sldId id="261"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29" autoAdjust="0"/>
  </p:normalViewPr>
  <p:slideViewPr>
    <p:cSldViewPr>
      <p:cViewPr>
        <p:scale>
          <a:sx n="100" d="100"/>
          <a:sy n="100" d="100"/>
        </p:scale>
        <p:origin x="-1308" y="-22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F5FDAC-9165-4958-8E78-0BA9CFD3D81C}" type="datetimeFigureOut">
              <a:rPr lang="en-US" smtClean="0"/>
              <a:pPr/>
              <a:t>04/25/2010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13D45-0091-49AF-9633-BE316F08434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1D885DB-25B7-4D6A-872C-0673166DA4ED}" type="datetime1">
              <a:rPr lang="en-US" smtClean="0"/>
              <a:pPr/>
              <a:t>04/25/2010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8B65025-8552-4B83-9BB4-A9C59ECE5F12}"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CF5364C-D5C0-4E12-8FE5-3704F1C517CF}" type="datetime1">
              <a:rPr lang="en-US" smtClean="0"/>
              <a:pPr/>
              <a:t>04/25/2010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3BBD3E-83E7-44DD-AB1D-177003B80F0A}" type="datetime1">
              <a:rPr lang="en-US" smtClean="0"/>
              <a:pPr/>
              <a:t>04/25/2010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B842CF-8D7E-46C8-9C1A-AB2C03CDEBA6}" type="datetime1">
              <a:rPr lang="en-US" smtClean="0"/>
              <a:pPr/>
              <a:t>04/25/2010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BD53900-1BE8-43DC-AD86-B0BF0EA9177C}" type="datetime1">
              <a:rPr lang="en-US" smtClean="0"/>
              <a:pPr/>
              <a:t>04/25/2010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B65025-8552-4B83-9BB4-A9C59ECE5F12}"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5C5E58A-8CAA-4EC8-8F71-0D67D3D83A97}" type="datetime1">
              <a:rPr lang="en-US" smtClean="0"/>
              <a:pPr/>
              <a:t>04/25/2010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0DA640A-42F6-43E8-8D5E-F6FB21048A66}" type="datetime1">
              <a:rPr lang="en-US" smtClean="0"/>
              <a:pPr/>
              <a:t>04/25/2010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560B61B-967E-4EEB-978A-A0212C3501B9}" type="datetime1">
              <a:rPr lang="en-US" smtClean="0"/>
              <a:pPr/>
              <a:t>04/25/2010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47038E7-535B-4983-BBF6-8781C73B465B}" type="datetime1">
              <a:rPr lang="en-US" smtClean="0"/>
              <a:pPr/>
              <a:t>04/25/2010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8B65025-8552-4B83-9BB4-A9C59ECE5F12}"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7CBF44-F9B1-40B9-853C-B7E4AB6C907A}" type="datetime1">
              <a:rPr lang="en-US" smtClean="0"/>
              <a:pPr/>
              <a:t>04/25/2010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8B65025-8552-4B83-9BB4-A9C59ECE5F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29B0C32-28E7-4BF6-B90E-E85857EB3B7B}" type="datetime1">
              <a:rPr lang="en-US" smtClean="0"/>
              <a:pPr/>
              <a:t>04/25/2010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8B65025-8552-4B83-9BB4-A9C59ECE5F12}"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581229C-824D-46A2-BA22-FE9F0CF443F0}" type="datetime1">
              <a:rPr lang="en-US" smtClean="0"/>
              <a:pPr/>
              <a:t>04/25/2010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8B65025-8552-4B83-9BB4-A9C59ECE5F12}"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Autofit/>
          </a:bodyPr>
          <a:lstStyle/>
          <a:p>
            <a:pPr algn="ctr"/>
            <a:r>
              <a:rPr lang="en-US" sz="3800" b="1" dirty="0" smtClean="0">
                <a:latin typeface="Times New Roman" pitchFamily="18" charset="0"/>
                <a:cs typeface="Times New Roman" pitchFamily="18" charset="0"/>
              </a:rPr>
              <a:t>FARE Batch Processing</a:t>
            </a:r>
            <a:br>
              <a:rPr lang="en-US" sz="3800" b="1" dirty="0" smtClean="0">
                <a:latin typeface="Times New Roman" pitchFamily="18" charset="0"/>
                <a:cs typeface="Times New Roman" pitchFamily="18" charset="0"/>
              </a:rPr>
            </a:br>
            <a:r>
              <a:rPr lang="en-US" sz="3800" b="1" dirty="0" smtClean="0">
                <a:latin typeface="Times New Roman" pitchFamily="18" charset="0"/>
                <a:cs typeface="Times New Roman" pitchFamily="18" charset="0"/>
              </a:rPr>
              <a:t>Receipts/ROA Events</a:t>
            </a:r>
            <a:br>
              <a:rPr lang="en-US" sz="3800" b="1" dirty="0" smtClean="0">
                <a:latin typeface="Times New Roman" pitchFamily="18" charset="0"/>
                <a:cs typeface="Times New Roman" pitchFamily="18" charset="0"/>
              </a:rPr>
            </a:br>
            <a:r>
              <a:rPr lang="en-US" sz="3400" b="1" dirty="0" smtClean="0">
                <a:latin typeface="Times New Roman" pitchFamily="18" charset="0"/>
                <a:cs typeface="Times New Roman" pitchFamily="18" charset="0"/>
              </a:rPr>
              <a:t>AZTEC 1.5.3</a:t>
            </a:r>
            <a:endParaRPr lang="en-US" sz="3400" b="1" dirty="0">
              <a:latin typeface="Times New Roman" pitchFamily="18" charset="0"/>
              <a:cs typeface="Times New Roman" pitchFamily="18" charset="0"/>
            </a:endParaRPr>
          </a:p>
        </p:txBody>
      </p:sp>
      <p:sp>
        <p:nvSpPr>
          <p:cNvPr id="3" name="Content Placeholder 2"/>
          <p:cNvSpPr>
            <a:spLocks noGrp="1"/>
          </p:cNvSpPr>
          <p:nvPr>
            <p:ph idx="1"/>
          </p:nvPr>
        </p:nvSpPr>
        <p:spPr>
          <a:xfrm>
            <a:off x="990600" y="2286000"/>
            <a:ext cx="7696200" cy="4572000"/>
          </a:xfrm>
        </p:spPr>
        <p:txBody>
          <a:bodyPr>
            <a:normAutofit lnSpcReduction="10000"/>
          </a:bodyPr>
          <a:lstStyle/>
          <a:p>
            <a:r>
              <a:rPr lang="en-US" sz="2600" dirty="0" smtClean="0"/>
              <a:t>Replaces the current process of receipting FARE Web and IVR payments in AZTEC</a:t>
            </a:r>
          </a:p>
          <a:p>
            <a:r>
              <a:rPr lang="en-US" sz="2600" dirty="0" smtClean="0"/>
              <a:t>Automatically receipts within AZTEC</a:t>
            </a:r>
          </a:p>
          <a:p>
            <a:r>
              <a:rPr lang="en-US" sz="2600" dirty="0" smtClean="0"/>
              <a:t>Allows users to print batch report(s) of receipted payments</a:t>
            </a:r>
          </a:p>
          <a:p>
            <a:r>
              <a:rPr lang="en-US" sz="2600" dirty="0" smtClean="0"/>
              <a:t>Includes collection notice updates</a:t>
            </a:r>
          </a:p>
          <a:p>
            <a:pPr lvl="1"/>
            <a:r>
              <a:rPr lang="en-US" sz="2200" dirty="0" smtClean="0"/>
              <a:t>Automatically dockets on ROA during FARE batch Processing</a:t>
            </a:r>
          </a:p>
          <a:p>
            <a:r>
              <a:rPr lang="en-US" sz="2600" dirty="0" smtClean="0"/>
              <a:t>Includes TTEAP hold/release updates</a:t>
            </a:r>
          </a:p>
          <a:p>
            <a:pPr lvl="1"/>
            <a:r>
              <a:rPr lang="en-US" sz="2200" dirty="0" smtClean="0"/>
              <a:t>Automatically dockets on ROA during FARE batch process</a:t>
            </a:r>
            <a:r>
              <a:rPr lang="en-US" sz="2600" dirty="0" smtClean="0"/>
              <a:t> </a:t>
            </a:r>
          </a:p>
        </p:txBody>
      </p:sp>
      <p:sp>
        <p:nvSpPr>
          <p:cNvPr id="4" name="Slide Number Placeholder 3"/>
          <p:cNvSpPr>
            <a:spLocks noGrp="1"/>
          </p:cNvSpPr>
          <p:nvPr>
            <p:ph type="sldNum" sz="quarter" idx="12"/>
          </p:nvPr>
        </p:nvSpPr>
        <p:spPr/>
        <p:txBody>
          <a:bodyPr/>
          <a:lstStyle/>
          <a:p>
            <a:fld id="{D8B65025-8552-4B83-9BB4-A9C59ECE5F12}"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304800"/>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1143000" y="1447800"/>
            <a:ext cx="6858000" cy="3614351"/>
          </a:xfrm>
          <a:prstGeom prst="rect">
            <a:avLst/>
          </a:prstGeom>
          <a:noFill/>
          <a:ln w="9525">
            <a:noFill/>
            <a:miter lim="800000"/>
            <a:headEnd/>
            <a:tailEnd/>
          </a:ln>
          <a:effectLst/>
        </p:spPr>
      </p:pic>
      <p:cxnSp>
        <p:nvCxnSpPr>
          <p:cNvPr id="9" name="Straight Arrow Connector 8"/>
          <p:cNvCxnSpPr/>
          <p:nvPr/>
        </p:nvCxnSpPr>
        <p:spPr>
          <a:xfrm rot="5400000" flipH="1" flipV="1">
            <a:off x="4039394" y="4114006"/>
            <a:ext cx="2132806" cy="794"/>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581400" y="2819400"/>
            <a:ext cx="24384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0" y="39624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86000" y="4419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572000" y="4419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p:cNvSpPr/>
          <p:nvPr/>
        </p:nvSpPr>
        <p:spPr>
          <a:xfrm>
            <a:off x="4572000" y="4038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D8B65025-8552-4B83-9BB4-A9C59ECE5F12}" type="slidenum">
              <a:rPr lang="en-US" smtClean="0"/>
              <a:pPr/>
              <a:t>10</a:t>
            </a:fld>
            <a:endParaRPr lang="en-US"/>
          </a:p>
        </p:txBody>
      </p:sp>
      <p:sp>
        <p:nvSpPr>
          <p:cNvPr id="12" name="TextBox 11"/>
          <p:cNvSpPr txBox="1"/>
          <p:nvPr/>
        </p:nvSpPr>
        <p:spPr>
          <a:xfrm>
            <a:off x="990600" y="5105400"/>
            <a:ext cx="7924800" cy="1569660"/>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Unsuccessful payment details (errors) appear on the first page of the report</a:t>
            </a:r>
          </a:p>
          <a:p>
            <a:pPr lvl="1">
              <a:buClr>
                <a:schemeClr val="accent1"/>
              </a:buClr>
              <a:buSzPct val="80000"/>
              <a:buFont typeface="Courier New" pitchFamily="49" charset="0"/>
              <a:buChar char="o"/>
            </a:pPr>
            <a:r>
              <a:rPr lang="en-US" sz="1600" dirty="0" smtClean="0"/>
              <a:t>This page will not appear if no errors occurred during batch process</a:t>
            </a:r>
          </a:p>
          <a:p>
            <a:pPr lvl="1">
              <a:buClr>
                <a:schemeClr val="accent1"/>
              </a:buClr>
              <a:buSzPct val="80000"/>
              <a:buFont typeface="Courier New" pitchFamily="49" charset="0"/>
              <a:buChar char="o"/>
            </a:pPr>
            <a:r>
              <a:rPr lang="en-US" sz="1600" dirty="0" smtClean="0"/>
              <a:t>Errors on case must be corrected prior to continuing</a:t>
            </a:r>
          </a:p>
          <a:p>
            <a:pPr>
              <a:buClr>
                <a:schemeClr val="accent1"/>
              </a:buClr>
              <a:buSzPct val="80000"/>
              <a:buFont typeface="Wingdings 2" pitchFamily="18" charset="2"/>
              <a:buChar char=""/>
            </a:pPr>
            <a:r>
              <a:rPr lang="en-US" sz="1600" dirty="0" smtClean="0"/>
              <a:t>After correcting the error on the case either:</a:t>
            </a:r>
          </a:p>
          <a:p>
            <a:pPr lvl="1">
              <a:buClr>
                <a:schemeClr val="accent1"/>
              </a:buClr>
              <a:buSzPct val="80000"/>
              <a:buFont typeface="Courier New" pitchFamily="49" charset="0"/>
              <a:buChar char="o"/>
            </a:pPr>
            <a:r>
              <a:rPr lang="en-US" sz="1600" dirty="0" smtClean="0"/>
              <a:t>Rerun batch process for that transaction</a:t>
            </a:r>
          </a:p>
          <a:p>
            <a:pPr lvl="1">
              <a:buClr>
                <a:schemeClr val="accent1"/>
              </a:buClr>
              <a:buSzPct val="80000"/>
              <a:buFont typeface="Courier New" pitchFamily="49" charset="0"/>
              <a:buChar char="o"/>
            </a:pPr>
            <a:r>
              <a:rPr lang="en-US" sz="1600" dirty="0" smtClean="0"/>
              <a:t>Receipt payment manually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R="0" lvl="0" indent="0" algn="ctr" fontAlgn="auto">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5122" name="Picture 2"/>
          <p:cNvPicPr>
            <a:picLocks noChangeAspect="1" noChangeArrowheads="1"/>
          </p:cNvPicPr>
          <p:nvPr/>
        </p:nvPicPr>
        <p:blipFill>
          <a:blip r:embed="rId2" cstate="print"/>
          <a:srcRect/>
          <a:stretch>
            <a:fillRect/>
          </a:stretch>
        </p:blipFill>
        <p:spPr bwMode="auto">
          <a:xfrm>
            <a:off x="1081088" y="1390650"/>
            <a:ext cx="6981825" cy="4076700"/>
          </a:xfrm>
          <a:prstGeom prst="rect">
            <a:avLst/>
          </a:prstGeom>
          <a:noFill/>
          <a:ln w="9525">
            <a:noFill/>
            <a:miter lim="800000"/>
            <a:headEnd/>
            <a:tailEnd/>
          </a:ln>
          <a:effectLst/>
        </p:spPr>
      </p:pic>
      <p:cxnSp>
        <p:nvCxnSpPr>
          <p:cNvPr id="8" name="Straight Arrow Connector 7"/>
          <p:cNvCxnSpPr/>
          <p:nvPr/>
        </p:nvCxnSpPr>
        <p:spPr>
          <a:xfrm rot="5400000" flipH="1" flipV="1">
            <a:off x="3810794" y="4266406"/>
            <a:ext cx="2437606" cy="794"/>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581400" y="2819400"/>
            <a:ext cx="24384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990600" y="5486400"/>
            <a:ext cx="7010400" cy="1077218"/>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Successful payments report and the details of the payments will appear on the following pages</a:t>
            </a:r>
          </a:p>
          <a:p>
            <a:pPr lvl="1">
              <a:buClr>
                <a:schemeClr val="accent1"/>
              </a:buClr>
              <a:buSzPct val="80000"/>
              <a:buFont typeface="Courier New" pitchFamily="49" charset="0"/>
              <a:buChar char="o"/>
            </a:pPr>
            <a:r>
              <a:rPr lang="en-US" sz="1600" dirty="0" smtClean="0"/>
              <a:t>If there was no unsuccessful report the successful report will be on the first pages</a:t>
            </a:r>
            <a:endParaRPr lang="en-US" sz="1600" dirty="0"/>
          </a:p>
        </p:txBody>
      </p:sp>
      <p:sp>
        <p:nvSpPr>
          <p:cNvPr id="13" name="Rectangle 12"/>
          <p:cNvSpPr/>
          <p:nvPr/>
        </p:nvSpPr>
        <p:spPr>
          <a:xfrm>
            <a:off x="2286000" y="4419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Rectangle 13"/>
          <p:cNvSpPr/>
          <p:nvPr/>
        </p:nvSpPr>
        <p:spPr>
          <a:xfrm>
            <a:off x="2286000" y="4038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86000" y="4800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Rectangle 15"/>
          <p:cNvSpPr/>
          <p:nvPr/>
        </p:nvSpPr>
        <p:spPr>
          <a:xfrm>
            <a:off x="4572000" y="4038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Rectangle 16"/>
          <p:cNvSpPr/>
          <p:nvPr/>
        </p:nvSpPr>
        <p:spPr>
          <a:xfrm>
            <a:off x="4572000" y="4419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Rectangle 17"/>
          <p:cNvSpPr/>
          <p:nvPr/>
        </p:nvSpPr>
        <p:spPr>
          <a:xfrm>
            <a:off x="4572000" y="48006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Slide Number Placeholder 18"/>
          <p:cNvSpPr>
            <a:spLocks noGrp="1"/>
          </p:cNvSpPr>
          <p:nvPr>
            <p:ph type="sldNum" sz="quarter" idx="12"/>
          </p:nvPr>
        </p:nvSpPr>
        <p:spPr/>
        <p:txBody>
          <a:bodyPr/>
          <a:lstStyle/>
          <a:p>
            <a:fld id="{D8B65025-8552-4B83-9BB4-A9C59ECE5F12}"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304800"/>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6147" name="Picture 3"/>
          <p:cNvPicPr>
            <a:picLocks noChangeAspect="1" noChangeArrowheads="1"/>
          </p:cNvPicPr>
          <p:nvPr/>
        </p:nvPicPr>
        <p:blipFill>
          <a:blip r:embed="rId2" cstate="print"/>
          <a:srcRect/>
          <a:stretch>
            <a:fillRect/>
          </a:stretch>
        </p:blipFill>
        <p:spPr bwMode="auto">
          <a:xfrm>
            <a:off x="1190625" y="1614488"/>
            <a:ext cx="6762750" cy="3629025"/>
          </a:xfrm>
          <a:prstGeom prst="rect">
            <a:avLst/>
          </a:prstGeom>
          <a:noFill/>
          <a:ln w="9525">
            <a:noFill/>
            <a:miter lim="800000"/>
            <a:headEnd/>
            <a:tailEnd/>
          </a:ln>
          <a:effectLst/>
        </p:spPr>
      </p:pic>
      <p:sp>
        <p:nvSpPr>
          <p:cNvPr id="9" name="TextBox 8"/>
          <p:cNvSpPr txBox="1"/>
          <p:nvPr/>
        </p:nvSpPr>
        <p:spPr>
          <a:xfrm>
            <a:off x="1219200" y="5486400"/>
            <a:ext cx="7010400" cy="646331"/>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The FARE Batch ROA Process report will display all the ROA docket events processed during the FARE Batch Process.</a:t>
            </a:r>
            <a:endParaRPr lang="en-US" dirty="0"/>
          </a:p>
        </p:txBody>
      </p:sp>
      <p:sp>
        <p:nvSpPr>
          <p:cNvPr id="10" name="Rectangle 9"/>
          <p:cNvSpPr/>
          <p:nvPr/>
        </p:nvSpPr>
        <p:spPr>
          <a:xfrm>
            <a:off x="3505200" y="1828800"/>
            <a:ext cx="24384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rot="5400000" flipH="1" flipV="1">
            <a:off x="2705894" y="3771106"/>
            <a:ext cx="3429000" cy="1588"/>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286000" y="2895600"/>
            <a:ext cx="228600" cy="22860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Rectangle 13"/>
          <p:cNvSpPr/>
          <p:nvPr/>
        </p:nvSpPr>
        <p:spPr>
          <a:xfrm>
            <a:off x="4953000" y="2895600"/>
            <a:ext cx="228600" cy="17526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Slide Number Placeholder 11"/>
          <p:cNvSpPr>
            <a:spLocks noGrp="1"/>
          </p:cNvSpPr>
          <p:nvPr>
            <p:ph type="sldNum" sz="quarter" idx="12"/>
          </p:nvPr>
        </p:nvSpPr>
        <p:spPr/>
        <p:txBody>
          <a:bodyPr/>
          <a:lstStyle/>
          <a:p>
            <a:fld id="{D8B65025-8552-4B83-9BB4-A9C59ECE5F12}"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2514600" y="1447800"/>
            <a:ext cx="4486275" cy="3609975"/>
          </a:xfrm>
          <a:prstGeom prst="rect">
            <a:avLst/>
          </a:prstGeom>
          <a:noFill/>
          <a:ln w="9525">
            <a:noFill/>
            <a:miter lim="800000"/>
            <a:headEnd/>
            <a:tailEnd/>
          </a:ln>
          <a:effectLst/>
        </p:spPr>
      </p:pic>
      <p:sp>
        <p:nvSpPr>
          <p:cNvPr id="9"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R="0" lvl="0" indent="0" algn="ctr" fontAlgn="auto">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11" name="TextBox 10"/>
          <p:cNvSpPr txBox="1"/>
          <p:nvPr/>
        </p:nvSpPr>
        <p:spPr>
          <a:xfrm>
            <a:off x="1143000" y="5181600"/>
            <a:ext cx="7467600" cy="923330"/>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Navigation to reprint the FARE Batch Report: </a:t>
            </a:r>
          </a:p>
          <a:p>
            <a:pPr lvl="1">
              <a:buClr>
                <a:schemeClr val="accent1"/>
              </a:buClr>
              <a:buSzPct val="80000"/>
              <a:buFont typeface="Courier New" pitchFamily="49" charset="0"/>
              <a:buChar char="o"/>
            </a:pPr>
            <a:r>
              <a:rPr lang="en-US" dirty="0" smtClean="0"/>
              <a:t>Main Menu </a:t>
            </a:r>
            <a:r>
              <a:rPr lang="en-US" dirty="0" smtClean="0">
                <a:sym typeface="Wingdings" pitchFamily="2" charset="2"/>
              </a:rPr>
              <a:t> Money Management  Receipting  Receipts Journal  FARE Processing.  Here select FARE Batch Report.</a:t>
            </a:r>
            <a:endParaRPr lang="en-US" dirty="0"/>
          </a:p>
        </p:txBody>
      </p:sp>
      <p:sp>
        <p:nvSpPr>
          <p:cNvPr id="12" name="Rectangle 11"/>
          <p:cNvSpPr/>
          <p:nvPr/>
        </p:nvSpPr>
        <p:spPr>
          <a:xfrm>
            <a:off x="3810000" y="3733800"/>
            <a:ext cx="2590800" cy="152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D8B65025-8552-4B83-9BB4-A9C59ECE5F12}"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524000" y="4876800"/>
            <a:ext cx="6705600" cy="1477328"/>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Example of ROA docket events on register of actions processed via the FARE Batch Process.</a:t>
            </a:r>
          </a:p>
          <a:p>
            <a:pPr lvl="1">
              <a:buClr>
                <a:schemeClr val="accent1"/>
              </a:buClr>
              <a:buSzPct val="80000"/>
              <a:buFont typeface="Courier New" pitchFamily="49" charset="0"/>
              <a:buChar char="o"/>
            </a:pPr>
            <a:r>
              <a:rPr lang="en-US" dirty="0" smtClean="0"/>
              <a:t>Displays letter types and TTEAP holds/releases</a:t>
            </a:r>
          </a:p>
          <a:p>
            <a:pPr>
              <a:buClr>
                <a:schemeClr val="accent1"/>
              </a:buClr>
              <a:buSzPct val="80000"/>
              <a:buFont typeface="Wingdings 2" pitchFamily="18" charset="2"/>
              <a:buChar char=""/>
            </a:pPr>
            <a:r>
              <a:rPr lang="en-US" dirty="0" smtClean="0"/>
              <a:t>Pressing F5 on any event allows viewing of descriptive text for selected event.</a:t>
            </a:r>
            <a:endParaRPr lang="en-US" dirty="0"/>
          </a:p>
        </p:txBody>
      </p:sp>
      <p:sp>
        <p:nvSpPr>
          <p:cNvPr id="22"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7" name="Slide Number Placeholder 6"/>
          <p:cNvSpPr>
            <a:spLocks noGrp="1"/>
          </p:cNvSpPr>
          <p:nvPr>
            <p:ph type="sldNum" sz="quarter" idx="12"/>
          </p:nvPr>
        </p:nvSpPr>
        <p:spPr/>
        <p:txBody>
          <a:bodyPr/>
          <a:lstStyle/>
          <a:p>
            <a:fld id="{D8B65025-8552-4B83-9BB4-A9C59ECE5F12}" type="slidenum">
              <a:rPr lang="en-US" smtClean="0"/>
              <a:pPr/>
              <a:t>14</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2438400" y="1676400"/>
            <a:ext cx="4000500" cy="2667000"/>
          </a:xfrm>
          <a:prstGeom prst="rect">
            <a:avLst/>
          </a:prstGeom>
          <a:noFill/>
          <a:ln w="9525">
            <a:noFill/>
            <a:miter lim="800000"/>
            <a:headEnd/>
            <a:tailEnd/>
          </a:ln>
          <a:effectLst/>
        </p:spPr>
      </p:pic>
      <p:sp>
        <p:nvSpPr>
          <p:cNvPr id="9" name="Rectangle 8"/>
          <p:cNvSpPr/>
          <p:nvPr/>
        </p:nvSpPr>
        <p:spPr>
          <a:xfrm>
            <a:off x="4800600" y="2209800"/>
            <a:ext cx="228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10" name="Straight Arrow Connector 9"/>
          <p:cNvCxnSpPr/>
          <p:nvPr/>
        </p:nvCxnSpPr>
        <p:spPr>
          <a:xfrm rot="5400000" flipH="1" flipV="1">
            <a:off x="4039394" y="4648200"/>
            <a:ext cx="608806" cy="794"/>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752600"/>
            <a:ext cx="6477000" cy="338554"/>
          </a:xfrm>
          <a:prstGeom prst="rect">
            <a:avLst/>
          </a:prstGeom>
        </p:spPr>
        <p:txBody>
          <a:bodyPr wrap="square">
            <a:spAutoFit/>
          </a:bodyPr>
          <a:lstStyle/>
          <a:p>
            <a:pPr>
              <a:buClr>
                <a:schemeClr val="accent1"/>
              </a:buClr>
              <a:buSzPct val="80000"/>
              <a:buFont typeface="Wingdings 2" pitchFamily="18" charset="2"/>
              <a:buChar char=""/>
            </a:pPr>
            <a:r>
              <a:rPr lang="en-US" sz="1600" dirty="0" smtClean="0">
                <a:solidFill>
                  <a:prstClr val="black"/>
                </a:solidFill>
              </a:rPr>
              <a:t>Example of F5 detail on a collection letter event</a:t>
            </a:r>
            <a:endParaRPr lang="en-US" sz="1600" dirty="0"/>
          </a:p>
        </p:txBody>
      </p:sp>
      <p:pic>
        <p:nvPicPr>
          <p:cNvPr id="5" name="Picture 4"/>
          <p:cNvPicPr>
            <a:picLocks noChangeAspect="1" noChangeArrowheads="1"/>
          </p:cNvPicPr>
          <p:nvPr/>
        </p:nvPicPr>
        <p:blipFill>
          <a:blip r:embed="rId2" cstate="print"/>
          <a:srcRect/>
          <a:stretch>
            <a:fillRect/>
          </a:stretch>
        </p:blipFill>
        <p:spPr bwMode="auto">
          <a:xfrm>
            <a:off x="4495800" y="2362200"/>
            <a:ext cx="3829050" cy="1362075"/>
          </a:xfrm>
          <a:prstGeom prst="rect">
            <a:avLst/>
          </a:prstGeom>
          <a:noFill/>
          <a:ln w="9525">
            <a:noFill/>
            <a:miter lim="800000"/>
            <a:headEnd/>
            <a:tailEnd/>
          </a:ln>
          <a:effectLst/>
        </p:spPr>
      </p:pic>
      <p:sp>
        <p:nvSpPr>
          <p:cNvPr id="7"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R="0" lvl="0" indent="0" algn="ctr" fontAlgn="auto">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10" name="Rectangle 9"/>
          <p:cNvSpPr/>
          <p:nvPr/>
        </p:nvSpPr>
        <p:spPr>
          <a:xfrm>
            <a:off x="990600" y="2362200"/>
            <a:ext cx="3276600" cy="1323439"/>
          </a:xfrm>
          <a:prstGeom prst="rect">
            <a:avLst/>
          </a:prstGeom>
        </p:spPr>
        <p:txBody>
          <a:bodyPr wrap="square">
            <a:spAutoFit/>
          </a:bodyPr>
          <a:lstStyle/>
          <a:p>
            <a:pPr>
              <a:buClr>
                <a:schemeClr val="accent1"/>
              </a:buClr>
              <a:buSzPct val="80000"/>
              <a:buFont typeface="Wingdings 2" pitchFamily="18" charset="2"/>
              <a:buChar char=""/>
            </a:pPr>
            <a:r>
              <a:rPr lang="en-US" sz="1600" dirty="0" smtClean="0">
                <a:solidFill>
                  <a:prstClr val="black"/>
                </a:solidFill>
              </a:rPr>
              <a:t>The descriptive text will display:</a:t>
            </a:r>
          </a:p>
          <a:p>
            <a:pPr lvl="1">
              <a:buClr>
                <a:schemeClr val="accent1"/>
              </a:buClr>
              <a:buSzPct val="80000"/>
              <a:buFont typeface="Courier New" pitchFamily="49" charset="0"/>
              <a:buChar char="o"/>
            </a:pPr>
            <a:r>
              <a:rPr lang="en-US" sz="1600" dirty="0" smtClean="0">
                <a:solidFill>
                  <a:prstClr val="black"/>
                </a:solidFill>
              </a:rPr>
              <a:t>Notice Type</a:t>
            </a:r>
          </a:p>
          <a:p>
            <a:pPr lvl="1">
              <a:buClr>
                <a:schemeClr val="accent1"/>
              </a:buClr>
              <a:buSzPct val="80000"/>
              <a:buFont typeface="Courier New" pitchFamily="49" charset="0"/>
              <a:buChar char="o"/>
            </a:pPr>
            <a:r>
              <a:rPr lang="en-US" sz="1600" dirty="0" smtClean="0">
                <a:solidFill>
                  <a:prstClr val="black"/>
                </a:solidFill>
              </a:rPr>
              <a:t>Notice date</a:t>
            </a:r>
          </a:p>
          <a:p>
            <a:pPr lvl="1">
              <a:buClr>
                <a:schemeClr val="accent1"/>
              </a:buClr>
              <a:buSzPct val="80000"/>
              <a:buFont typeface="Courier New" pitchFamily="49" charset="0"/>
              <a:buChar char="o"/>
            </a:pPr>
            <a:r>
              <a:rPr lang="en-US" sz="1600" dirty="0" smtClean="0">
                <a:solidFill>
                  <a:prstClr val="black"/>
                </a:solidFill>
              </a:rPr>
              <a:t>Notice number</a:t>
            </a:r>
          </a:p>
          <a:p>
            <a:pPr lvl="1">
              <a:buClr>
                <a:schemeClr val="accent1"/>
              </a:buClr>
              <a:buSzPct val="80000"/>
              <a:buFont typeface="Courier New" pitchFamily="49" charset="0"/>
              <a:buChar char="o"/>
            </a:pPr>
            <a:r>
              <a:rPr lang="en-US" sz="1600" dirty="0" smtClean="0">
                <a:solidFill>
                  <a:prstClr val="black"/>
                </a:solidFill>
              </a:rPr>
              <a:t>Balance</a:t>
            </a:r>
            <a:endParaRPr lang="en-US" sz="1600" dirty="0"/>
          </a:p>
        </p:txBody>
      </p:sp>
      <p:pic>
        <p:nvPicPr>
          <p:cNvPr id="9218" name="Picture 2"/>
          <p:cNvPicPr>
            <a:picLocks noChangeAspect="1" noChangeArrowheads="1"/>
          </p:cNvPicPr>
          <p:nvPr/>
        </p:nvPicPr>
        <p:blipFill>
          <a:blip r:embed="rId3" cstate="print"/>
          <a:srcRect/>
          <a:stretch>
            <a:fillRect/>
          </a:stretch>
        </p:blipFill>
        <p:spPr bwMode="auto">
          <a:xfrm>
            <a:off x="4572000" y="4191000"/>
            <a:ext cx="3800475" cy="1362075"/>
          </a:xfrm>
          <a:prstGeom prst="rect">
            <a:avLst/>
          </a:prstGeom>
          <a:noFill/>
          <a:ln w="9525">
            <a:noFill/>
            <a:miter lim="800000"/>
            <a:headEnd/>
            <a:tailEnd/>
          </a:ln>
          <a:effectLst/>
        </p:spPr>
      </p:pic>
      <p:sp>
        <p:nvSpPr>
          <p:cNvPr id="12" name="Rectangle 11"/>
          <p:cNvSpPr/>
          <p:nvPr/>
        </p:nvSpPr>
        <p:spPr>
          <a:xfrm>
            <a:off x="990600" y="4267200"/>
            <a:ext cx="3810000" cy="1077218"/>
          </a:xfrm>
          <a:prstGeom prst="rect">
            <a:avLst/>
          </a:prstGeom>
        </p:spPr>
        <p:txBody>
          <a:bodyPr wrap="square">
            <a:spAutoFit/>
          </a:bodyPr>
          <a:lstStyle/>
          <a:p>
            <a:pPr>
              <a:buClr>
                <a:schemeClr val="accent1"/>
              </a:buClr>
              <a:buSzPct val="80000"/>
              <a:buFont typeface="Wingdings 2" pitchFamily="18" charset="2"/>
              <a:buChar char=""/>
            </a:pPr>
            <a:r>
              <a:rPr lang="en-US" sz="1600" dirty="0" smtClean="0">
                <a:solidFill>
                  <a:prstClr val="black"/>
                </a:solidFill>
              </a:rPr>
              <a:t>The descriptive text on a TTEAP hold/release will display:</a:t>
            </a:r>
          </a:p>
          <a:p>
            <a:pPr lvl="1">
              <a:buClr>
                <a:schemeClr val="accent1"/>
              </a:buClr>
              <a:buSzPct val="80000"/>
              <a:buFont typeface="Courier New" pitchFamily="49" charset="0"/>
              <a:buChar char="o"/>
            </a:pPr>
            <a:r>
              <a:rPr lang="en-US" sz="1600" dirty="0" smtClean="0">
                <a:solidFill>
                  <a:prstClr val="black"/>
                </a:solidFill>
              </a:rPr>
              <a:t>the date the TTEAP hold or release took place</a:t>
            </a:r>
            <a:endParaRPr lang="en-US" sz="1600" dirty="0"/>
          </a:p>
        </p:txBody>
      </p:sp>
      <p:sp>
        <p:nvSpPr>
          <p:cNvPr id="13" name="Rectangle 12"/>
          <p:cNvSpPr/>
          <p:nvPr/>
        </p:nvSpPr>
        <p:spPr>
          <a:xfrm>
            <a:off x="1447800" y="5867400"/>
            <a:ext cx="7239000" cy="830997"/>
          </a:xfrm>
          <a:prstGeom prst="rect">
            <a:avLst/>
          </a:prstGeom>
        </p:spPr>
        <p:txBody>
          <a:bodyPr wrap="square">
            <a:spAutoFit/>
          </a:bodyPr>
          <a:lstStyle/>
          <a:p>
            <a:pPr>
              <a:buClr>
                <a:schemeClr val="accent1"/>
              </a:buClr>
              <a:buSzPct val="80000"/>
              <a:buFont typeface="Wingdings 2" pitchFamily="18" charset="2"/>
              <a:buChar char=""/>
            </a:pPr>
            <a:r>
              <a:rPr lang="en-US" sz="1600" dirty="0" smtClean="0">
                <a:solidFill>
                  <a:prstClr val="black"/>
                </a:solidFill>
              </a:rPr>
              <a:t>Please note: </a:t>
            </a:r>
          </a:p>
          <a:p>
            <a:pPr lvl="1">
              <a:buClr>
                <a:schemeClr val="accent1"/>
              </a:buClr>
              <a:buSzPct val="80000"/>
              <a:buFont typeface="Wingdings 2" pitchFamily="18" charset="2"/>
              <a:buChar char=""/>
            </a:pPr>
            <a:r>
              <a:rPr lang="en-US" sz="1600" dirty="0" smtClean="0">
                <a:solidFill>
                  <a:prstClr val="black"/>
                </a:solidFill>
              </a:rPr>
              <a:t>The</a:t>
            </a:r>
            <a:r>
              <a:rPr lang="en-US" sz="1600" b="1" dirty="0" smtClean="0">
                <a:solidFill>
                  <a:prstClr val="black"/>
                </a:solidFill>
              </a:rPr>
              <a:t> event date </a:t>
            </a:r>
            <a:r>
              <a:rPr lang="en-US" sz="1600" dirty="0" smtClean="0">
                <a:solidFill>
                  <a:prstClr val="black"/>
                </a:solidFill>
              </a:rPr>
              <a:t>reflects the batch process run date </a:t>
            </a:r>
          </a:p>
          <a:p>
            <a:pPr lvl="1">
              <a:buClr>
                <a:schemeClr val="accent1"/>
              </a:buClr>
              <a:buSzPct val="80000"/>
              <a:buFont typeface="Wingdings 2" pitchFamily="18" charset="2"/>
              <a:buChar char=""/>
            </a:pPr>
            <a:r>
              <a:rPr lang="en-US" sz="1600" dirty="0" smtClean="0">
                <a:solidFill>
                  <a:prstClr val="black"/>
                </a:solidFill>
              </a:rPr>
              <a:t>The </a:t>
            </a:r>
            <a:r>
              <a:rPr lang="en-US" sz="1600" b="1" dirty="0" smtClean="0">
                <a:solidFill>
                  <a:prstClr val="black"/>
                </a:solidFill>
              </a:rPr>
              <a:t>date displayed in the F5 detail </a:t>
            </a:r>
            <a:r>
              <a:rPr lang="en-US" sz="1600" dirty="0" smtClean="0">
                <a:solidFill>
                  <a:prstClr val="black"/>
                </a:solidFill>
              </a:rPr>
              <a:t>reflects the date action took place</a:t>
            </a:r>
            <a:endParaRPr lang="en-US" sz="1600" dirty="0"/>
          </a:p>
        </p:txBody>
      </p:sp>
      <p:cxnSp>
        <p:nvCxnSpPr>
          <p:cNvPr id="14" name="Straight Arrow Connector 13"/>
          <p:cNvCxnSpPr/>
          <p:nvPr/>
        </p:nvCxnSpPr>
        <p:spPr>
          <a:xfrm rot="5400000" flipH="1" flipV="1">
            <a:off x="5982494" y="5676106"/>
            <a:ext cx="533400" cy="1588"/>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7049294" y="5371306"/>
            <a:ext cx="1143000" cy="1588"/>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791200" y="5181600"/>
            <a:ext cx="8382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934200" y="4572000"/>
            <a:ext cx="12954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943600" y="2743200"/>
            <a:ext cx="609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 name="Rectangle 23"/>
          <p:cNvSpPr/>
          <p:nvPr/>
        </p:nvSpPr>
        <p:spPr>
          <a:xfrm>
            <a:off x="6019800" y="4572000"/>
            <a:ext cx="609600" cy="152400"/>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Slide Number Placeholder 15"/>
          <p:cNvSpPr>
            <a:spLocks noGrp="1"/>
          </p:cNvSpPr>
          <p:nvPr>
            <p:ph type="sldNum" sz="quarter" idx="12"/>
          </p:nvPr>
        </p:nvSpPr>
        <p:spPr/>
        <p:txBody>
          <a:bodyPr/>
          <a:lstStyle/>
          <a:p>
            <a:fld id="{D8B65025-8552-4B83-9BB4-A9C59ECE5F12}" type="slidenum">
              <a:rPr lang="en-US" smtClean="0"/>
              <a:pPr/>
              <a:t>15</a:t>
            </a:fld>
            <a:endParaRPr lang="en-US"/>
          </a:p>
        </p:txBody>
      </p:sp>
      <p:cxnSp>
        <p:nvCxnSpPr>
          <p:cNvPr id="19" name="Straight Arrow Connector 18"/>
          <p:cNvCxnSpPr/>
          <p:nvPr/>
        </p:nvCxnSpPr>
        <p:spPr>
          <a:xfrm>
            <a:off x="3048000" y="3505200"/>
            <a:ext cx="1447800" cy="794"/>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990600" y="3886200"/>
            <a:ext cx="6477000" cy="338554"/>
          </a:xfrm>
          <a:prstGeom prst="rect">
            <a:avLst/>
          </a:prstGeom>
        </p:spPr>
        <p:txBody>
          <a:bodyPr wrap="square">
            <a:spAutoFit/>
          </a:bodyPr>
          <a:lstStyle/>
          <a:p>
            <a:pPr>
              <a:buClr>
                <a:schemeClr val="accent1"/>
              </a:buClr>
              <a:buSzPct val="80000"/>
              <a:buFont typeface="Wingdings 2" pitchFamily="18" charset="2"/>
              <a:buChar char=""/>
            </a:pPr>
            <a:r>
              <a:rPr lang="en-US" sz="1600" dirty="0" smtClean="0">
                <a:solidFill>
                  <a:prstClr val="black"/>
                </a:solidFill>
              </a:rPr>
              <a:t>Example of F5 detail on a TTEAP Hold/Release</a:t>
            </a: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7170" name="Picture 2"/>
          <p:cNvPicPr>
            <a:picLocks noChangeAspect="1" noChangeArrowheads="1"/>
          </p:cNvPicPr>
          <p:nvPr/>
        </p:nvPicPr>
        <p:blipFill>
          <a:blip r:embed="rId2" cstate="print"/>
          <a:srcRect/>
          <a:stretch>
            <a:fillRect/>
          </a:stretch>
        </p:blipFill>
        <p:spPr bwMode="auto">
          <a:xfrm>
            <a:off x="2590800" y="1600200"/>
            <a:ext cx="4495800" cy="3618134"/>
          </a:xfrm>
          <a:prstGeom prst="rect">
            <a:avLst/>
          </a:prstGeom>
          <a:noFill/>
          <a:ln w="9525">
            <a:noFill/>
            <a:miter lim="800000"/>
            <a:headEnd/>
            <a:tailEnd/>
          </a:ln>
          <a:effectLst/>
        </p:spPr>
      </p:pic>
      <p:sp>
        <p:nvSpPr>
          <p:cNvPr id="8" name="TextBox 7"/>
          <p:cNvSpPr txBox="1"/>
          <p:nvPr/>
        </p:nvSpPr>
        <p:spPr>
          <a:xfrm>
            <a:off x="1066800" y="5334000"/>
            <a:ext cx="7620000" cy="1323439"/>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Receipts will not automatically print when generating/printing the FARE Batch Report</a:t>
            </a:r>
          </a:p>
          <a:p>
            <a:pPr>
              <a:buClr>
                <a:schemeClr val="accent1"/>
              </a:buClr>
              <a:buSzPct val="80000"/>
              <a:buFont typeface="Wingdings 2" pitchFamily="18" charset="2"/>
              <a:buChar char=""/>
            </a:pPr>
            <a:r>
              <a:rPr lang="en-US" sz="1600" dirty="0" smtClean="0"/>
              <a:t>Navigation to print receipts processed during the FARE Batch Process:</a:t>
            </a:r>
          </a:p>
          <a:p>
            <a:pPr lvl="1">
              <a:buClr>
                <a:schemeClr val="accent1"/>
              </a:buClr>
              <a:buSzPct val="80000"/>
              <a:buFont typeface="Courier New" pitchFamily="49" charset="0"/>
              <a:buChar char="o"/>
            </a:pPr>
            <a:r>
              <a:rPr lang="en-US" sz="1600" dirty="0" smtClean="0"/>
              <a:t>Main Menu </a:t>
            </a:r>
            <a:r>
              <a:rPr lang="en-US" sz="1600" dirty="0" smtClean="0">
                <a:sym typeface="Wingdings" pitchFamily="2" charset="2"/>
              </a:rPr>
              <a:t> Money Management  Receipting  Receipts Journal  Print Receipts</a:t>
            </a:r>
            <a:endParaRPr lang="en-US" sz="1600" dirty="0"/>
          </a:p>
        </p:txBody>
      </p:sp>
      <p:sp>
        <p:nvSpPr>
          <p:cNvPr id="5" name="Slide Number Placeholder 4"/>
          <p:cNvSpPr>
            <a:spLocks noGrp="1"/>
          </p:cNvSpPr>
          <p:nvPr>
            <p:ph type="sldNum" sz="quarter" idx="12"/>
          </p:nvPr>
        </p:nvSpPr>
        <p:spPr/>
        <p:txBody>
          <a:bodyPr/>
          <a:lstStyle/>
          <a:p>
            <a:fld id="{D8B65025-8552-4B83-9BB4-A9C59ECE5F12}"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B65025-8552-4B83-9BB4-A9C59ECE5F12}" type="slidenum">
              <a:rPr lang="en-US" smtClean="0"/>
              <a:pPr/>
              <a:t>17</a:t>
            </a:fld>
            <a:endParaRPr lang="en-US"/>
          </a:p>
        </p:txBody>
      </p:sp>
      <p:sp>
        <p:nvSpPr>
          <p:cNvPr id="5"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6" name="Content Placeholder 2"/>
          <p:cNvSpPr>
            <a:spLocks noGrp="1"/>
          </p:cNvSpPr>
          <p:nvPr>
            <p:ph idx="1"/>
          </p:nvPr>
        </p:nvSpPr>
        <p:spPr>
          <a:xfrm>
            <a:off x="990600" y="2286000"/>
            <a:ext cx="7772400" cy="3733800"/>
          </a:xfrm>
        </p:spPr>
        <p:txBody>
          <a:bodyPr>
            <a:normAutofit/>
          </a:bodyPr>
          <a:lstStyle/>
          <a:p>
            <a:r>
              <a:rPr lang="en-US" sz="2600" dirty="0" smtClean="0"/>
              <a:t>If you have any issues or questions running the FARE Batch Process please contact the support center at 602-452-3519 or 1-800-720-7743 and have them route the remedy ticket to the FARE Program</a:t>
            </a:r>
            <a:r>
              <a:rPr lang="en-US" sz="2600" dirty="0" smtClean="0"/>
              <a:t>.</a:t>
            </a:r>
          </a:p>
          <a:p>
            <a:r>
              <a:rPr lang="en-US" sz="2600" dirty="0" smtClean="0"/>
              <a:t>Please remember not to use the mouse and do not hit the “Enter” or “Tab” key fast or hold it down </a:t>
            </a:r>
            <a:r>
              <a:rPr lang="en-US" sz="2600" dirty="0" err="1" smtClean="0"/>
              <a:t>continously</a:t>
            </a:r>
            <a:r>
              <a:rPr lang="en-US" sz="2600" dirty="0" smtClean="0"/>
              <a:t>.</a:t>
            </a:r>
            <a:endParaRPr lang="en-US" sz="2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8" name="TextBox 7"/>
          <p:cNvSpPr txBox="1"/>
          <p:nvPr/>
        </p:nvSpPr>
        <p:spPr>
          <a:xfrm>
            <a:off x="1295400" y="5334000"/>
            <a:ext cx="7467600" cy="1200329"/>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Navigation to FARE Batch Processing:</a:t>
            </a:r>
          </a:p>
          <a:p>
            <a:pPr>
              <a:buClr>
                <a:schemeClr val="accent1"/>
              </a:buClr>
              <a:buSzPct val="80000"/>
              <a:buFont typeface="Wingdings 2" pitchFamily="18" charset="2"/>
              <a:buChar char=""/>
            </a:pPr>
            <a:r>
              <a:rPr lang="en-US" dirty="0" smtClean="0"/>
              <a:t>Main Menu </a:t>
            </a:r>
            <a:r>
              <a:rPr lang="en-US" dirty="0" smtClean="0">
                <a:sym typeface="Wingdings" pitchFamily="2" charset="2"/>
              </a:rPr>
              <a:t> Money Management  Receipting  Receipts Journal  FARE Processing</a:t>
            </a:r>
            <a:r>
              <a:rPr lang="en-US" dirty="0" smtClean="0"/>
              <a:t> </a:t>
            </a:r>
          </a:p>
          <a:p>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2667000" y="1600200"/>
            <a:ext cx="4362450" cy="3438525"/>
          </a:xfrm>
          <a:prstGeom prst="rect">
            <a:avLst/>
          </a:prstGeom>
          <a:noFill/>
          <a:ln w="9525">
            <a:noFill/>
            <a:miter lim="800000"/>
            <a:headEnd/>
            <a:tailEnd/>
          </a:ln>
          <a:effectLst/>
        </p:spPr>
      </p:pic>
      <p:sp>
        <p:nvSpPr>
          <p:cNvPr id="10" name="Rectangle 9"/>
          <p:cNvSpPr/>
          <p:nvPr/>
        </p:nvSpPr>
        <p:spPr>
          <a:xfrm>
            <a:off x="3962400" y="3581400"/>
            <a:ext cx="2667000" cy="228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D8B65025-8552-4B83-9BB4-A9C59ECE5F12}"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2667000" y="1371600"/>
            <a:ext cx="3810000" cy="2917658"/>
          </a:xfrm>
          <a:prstGeom prst="rect">
            <a:avLst/>
          </a:prstGeom>
          <a:noFill/>
          <a:ln w="9525">
            <a:noFill/>
            <a:miter lim="800000"/>
            <a:headEnd/>
            <a:tailEnd/>
          </a:ln>
          <a:effectLst/>
        </p:spPr>
      </p:pic>
      <p:sp>
        <p:nvSpPr>
          <p:cNvPr id="6" name="Rectangle 5"/>
          <p:cNvSpPr/>
          <p:nvPr/>
        </p:nvSpPr>
        <p:spPr>
          <a:xfrm>
            <a:off x="4419600" y="3810000"/>
            <a:ext cx="1981200"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66800" y="4303455"/>
            <a:ext cx="8077200" cy="2554545"/>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To run the FARE Batch Process:</a:t>
            </a:r>
          </a:p>
          <a:p>
            <a:pPr lvl="1">
              <a:buClr>
                <a:schemeClr val="accent1"/>
              </a:buClr>
              <a:buSzPct val="80000"/>
              <a:buFont typeface="Courier New" pitchFamily="49" charset="0"/>
              <a:buChar char="o"/>
            </a:pPr>
            <a:r>
              <a:rPr lang="en-US" sz="1600" dirty="0" smtClean="0"/>
              <a:t>The court type and location will default to your court</a:t>
            </a:r>
          </a:p>
          <a:p>
            <a:pPr lvl="1">
              <a:buClr>
                <a:schemeClr val="accent1"/>
              </a:buClr>
              <a:buSzPct val="80000"/>
              <a:buFont typeface="Courier New" pitchFamily="49" charset="0"/>
              <a:buChar char="o"/>
            </a:pPr>
            <a:r>
              <a:rPr lang="en-US" sz="1600" dirty="0" smtClean="0"/>
              <a:t>Enter your deputy number</a:t>
            </a:r>
          </a:p>
          <a:p>
            <a:pPr lvl="1">
              <a:buClr>
                <a:schemeClr val="accent1"/>
              </a:buClr>
              <a:buSzPct val="80000"/>
              <a:buFont typeface="Courier New" pitchFamily="49" charset="0"/>
              <a:buChar char="o"/>
            </a:pPr>
            <a:r>
              <a:rPr lang="en-US" sz="1600" dirty="0" smtClean="0"/>
              <a:t>Select the “Create Receipts/ROA Entry” button to start </a:t>
            </a:r>
          </a:p>
          <a:p>
            <a:pPr>
              <a:buClr>
                <a:schemeClr val="accent1"/>
              </a:buClr>
              <a:buSzPct val="80000"/>
              <a:buFont typeface="Wingdings 2" pitchFamily="18" charset="2"/>
              <a:buChar char=""/>
            </a:pPr>
            <a:r>
              <a:rPr lang="en-US" sz="1600" dirty="0" smtClean="0"/>
              <a:t>This will initiate the batch for FARE WEB/IVR Payments and the ROA docket event updates.</a:t>
            </a:r>
          </a:p>
          <a:p>
            <a:pPr>
              <a:buClr>
                <a:schemeClr val="accent1"/>
              </a:buClr>
              <a:buSzPct val="80000"/>
              <a:buFont typeface="Wingdings 2" pitchFamily="18" charset="2"/>
              <a:buChar char=""/>
            </a:pPr>
            <a:r>
              <a:rPr lang="en-US" sz="1600" dirty="0" smtClean="0"/>
              <a:t>Please make sure you have your WEB/IVR payment report from your FARE Mailbox available to verify that all payments were posted correctly</a:t>
            </a:r>
            <a:r>
              <a:rPr lang="en-US" sz="1600" dirty="0" smtClean="0"/>
              <a:t>.</a:t>
            </a:r>
          </a:p>
          <a:p>
            <a:pPr>
              <a:buClr>
                <a:schemeClr val="accent1"/>
              </a:buClr>
              <a:buSzPct val="80000"/>
              <a:buFont typeface="Wingdings 2" pitchFamily="18" charset="2"/>
              <a:buChar char=""/>
            </a:pPr>
            <a:r>
              <a:rPr lang="en-US" sz="1600" dirty="0" smtClean="0"/>
              <a:t>Please do not try to force the batch to run when the “Create Receipts/ROA Entry” button is disabled.</a:t>
            </a:r>
            <a:endParaRPr lang="en-US" sz="1600" dirty="0"/>
          </a:p>
        </p:txBody>
      </p:sp>
      <p:sp>
        <p:nvSpPr>
          <p:cNvPr id="8"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9" name="Slide Number Placeholder 8"/>
          <p:cNvSpPr>
            <a:spLocks noGrp="1"/>
          </p:cNvSpPr>
          <p:nvPr>
            <p:ph type="sldNum" sz="quarter" idx="12"/>
          </p:nvPr>
        </p:nvSpPr>
        <p:spPr/>
        <p:txBody>
          <a:bodyPr/>
          <a:lstStyle/>
          <a:p>
            <a:fld id="{D8B65025-8552-4B83-9BB4-A9C59ECE5F12}"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9" name="TextBox 8"/>
          <p:cNvSpPr txBox="1"/>
          <p:nvPr/>
        </p:nvSpPr>
        <p:spPr>
          <a:xfrm>
            <a:off x="1066800" y="1981200"/>
            <a:ext cx="3733800" cy="1477328"/>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Once the batch process has completed you will notice the number of successful/unsuccessful number of payments, ROA entries and total.</a:t>
            </a:r>
            <a:endParaRPr lang="en-US" dirty="0"/>
          </a:p>
        </p:txBody>
      </p:sp>
      <p:sp>
        <p:nvSpPr>
          <p:cNvPr id="13" name="TextBox 12"/>
          <p:cNvSpPr txBox="1"/>
          <p:nvPr/>
        </p:nvSpPr>
        <p:spPr>
          <a:xfrm>
            <a:off x="990600" y="3429000"/>
            <a:ext cx="3733800" cy="3170099"/>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You will also receive a pop up message if you wish to print the FARE Batch Report.</a:t>
            </a:r>
          </a:p>
          <a:p>
            <a:pPr>
              <a:buClr>
                <a:schemeClr val="accent1"/>
              </a:buClr>
              <a:buSzPct val="80000"/>
              <a:buFont typeface="Wingdings 2" pitchFamily="18" charset="2"/>
              <a:buChar char=""/>
            </a:pPr>
            <a:endParaRPr lang="en-US" dirty="0" smtClean="0"/>
          </a:p>
          <a:p>
            <a:pPr>
              <a:buClr>
                <a:schemeClr val="accent1"/>
              </a:buClr>
              <a:buSzPct val="80000"/>
              <a:buFont typeface="Wingdings 2" pitchFamily="18" charset="2"/>
              <a:buChar char=""/>
            </a:pPr>
            <a:r>
              <a:rPr lang="en-US" sz="1600" i="1" dirty="0" smtClean="0"/>
              <a:t>If you wish to print a report for the records that have processed please do not print from this pop up screen.  Cancel the print from this screen then back out and print from the FARE Batch report screen.</a:t>
            </a:r>
          </a:p>
          <a:p>
            <a:pPr>
              <a:buClr>
                <a:schemeClr val="accent1"/>
              </a:buClr>
              <a:buSzPct val="80000"/>
              <a:buFont typeface="Wingdings 2" pitchFamily="18" charset="2"/>
              <a:buChar char=""/>
            </a:pPr>
            <a:r>
              <a:rPr lang="en-US" sz="1600" i="1" dirty="0" smtClean="0"/>
              <a:t>Please select “No” when prompted to print the FARE Batch Report.</a:t>
            </a:r>
            <a:endParaRPr lang="en-US" sz="1600" i="1" dirty="0"/>
          </a:p>
        </p:txBody>
      </p:sp>
      <p:sp>
        <p:nvSpPr>
          <p:cNvPr id="15" name="Slide Number Placeholder 14"/>
          <p:cNvSpPr>
            <a:spLocks noGrp="1"/>
          </p:cNvSpPr>
          <p:nvPr>
            <p:ph type="sldNum" sz="quarter" idx="12"/>
          </p:nvPr>
        </p:nvSpPr>
        <p:spPr/>
        <p:txBody>
          <a:bodyPr/>
          <a:lstStyle/>
          <a:p>
            <a:fld id="{D8B65025-8552-4B83-9BB4-A9C59ECE5F12}" type="slidenum">
              <a:rPr lang="en-US" smtClean="0"/>
              <a:pPr/>
              <a:t>4</a:t>
            </a:fld>
            <a:endParaRPr lang="en-US"/>
          </a:p>
        </p:txBody>
      </p:sp>
      <p:pic>
        <p:nvPicPr>
          <p:cNvPr id="1026" name="Picture 1" descr="cid:image006.jpg@01CAD744.C32B1910"/>
          <p:cNvPicPr>
            <a:picLocks noChangeAspect="1" noChangeArrowheads="1"/>
          </p:cNvPicPr>
          <p:nvPr/>
        </p:nvPicPr>
        <p:blipFill>
          <a:blip r:embed="rId2" cstate="print"/>
          <a:srcRect/>
          <a:stretch>
            <a:fillRect/>
          </a:stretch>
        </p:blipFill>
        <p:spPr bwMode="auto">
          <a:xfrm>
            <a:off x="4724400" y="1600200"/>
            <a:ext cx="4065441" cy="4724400"/>
          </a:xfrm>
          <a:prstGeom prst="rect">
            <a:avLst/>
          </a:prstGeom>
          <a:noFill/>
          <a:ln w="9525">
            <a:noFill/>
            <a:miter lim="800000"/>
            <a:headEnd/>
            <a:tailEnd/>
          </a:ln>
        </p:spPr>
      </p:pic>
      <p:sp>
        <p:nvSpPr>
          <p:cNvPr id="14" name="Rectangle 13"/>
          <p:cNvSpPr/>
          <p:nvPr/>
        </p:nvSpPr>
        <p:spPr>
          <a:xfrm>
            <a:off x="5181600" y="3352800"/>
            <a:ext cx="2971800" cy="762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B65025-8552-4B83-9BB4-A9C59ECE5F12}" type="slidenum">
              <a:rPr lang="en-US" smtClean="0"/>
              <a:pPr/>
              <a:t>5</a:t>
            </a:fld>
            <a:endParaRPr lang="en-US"/>
          </a:p>
        </p:txBody>
      </p:sp>
      <p:pic>
        <p:nvPicPr>
          <p:cNvPr id="2050" name="Picture 5" descr="image001"/>
          <p:cNvPicPr>
            <a:picLocks noChangeAspect="1" noChangeArrowheads="1"/>
          </p:cNvPicPr>
          <p:nvPr/>
        </p:nvPicPr>
        <p:blipFill>
          <a:blip r:embed="rId2" cstate="print"/>
          <a:srcRect/>
          <a:stretch>
            <a:fillRect/>
          </a:stretch>
        </p:blipFill>
        <p:spPr bwMode="auto">
          <a:xfrm>
            <a:off x="5410200" y="1676400"/>
            <a:ext cx="2628900" cy="1371600"/>
          </a:xfrm>
          <a:prstGeom prst="rect">
            <a:avLst/>
          </a:prstGeom>
          <a:noFill/>
          <a:ln w="9525">
            <a:noFill/>
            <a:miter lim="800000"/>
            <a:headEnd/>
            <a:tailEnd/>
          </a:ln>
        </p:spPr>
      </p:pic>
      <p:sp>
        <p:nvSpPr>
          <p:cNvPr id="8"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9" name="TextBox 8"/>
          <p:cNvSpPr txBox="1"/>
          <p:nvPr/>
        </p:nvSpPr>
        <p:spPr>
          <a:xfrm>
            <a:off x="1447800" y="1600200"/>
            <a:ext cx="2819400" cy="1477328"/>
          </a:xfrm>
          <a:prstGeom prst="rect">
            <a:avLst/>
          </a:prstGeom>
          <a:noFill/>
        </p:spPr>
        <p:txBody>
          <a:bodyPr wrap="square" rtlCol="0">
            <a:spAutoFit/>
          </a:bodyPr>
          <a:lstStyle/>
          <a:p>
            <a:r>
              <a:rPr lang="en-US" dirty="0" smtClean="0"/>
              <a:t>You will then get another pop up message asking “Are you sure you want to cancel!” select “Yes” to cancel. </a:t>
            </a:r>
            <a:endParaRPr lang="en-US" dirty="0"/>
          </a:p>
        </p:txBody>
      </p:sp>
      <p:pic>
        <p:nvPicPr>
          <p:cNvPr id="2053" name="Picture 4" descr="cid:image009.png@01CAD743.77B12840"/>
          <p:cNvPicPr>
            <a:picLocks noChangeAspect="1" noChangeArrowheads="1"/>
          </p:cNvPicPr>
          <p:nvPr/>
        </p:nvPicPr>
        <p:blipFill>
          <a:blip r:embed="rId3" cstate="print"/>
          <a:srcRect/>
          <a:stretch>
            <a:fillRect/>
          </a:stretch>
        </p:blipFill>
        <p:spPr bwMode="auto">
          <a:xfrm>
            <a:off x="5105400" y="3886200"/>
            <a:ext cx="3505200" cy="2038350"/>
          </a:xfrm>
          <a:prstGeom prst="rect">
            <a:avLst/>
          </a:prstGeom>
          <a:noFill/>
          <a:ln w="9525">
            <a:noFill/>
            <a:miter lim="800000"/>
            <a:headEnd/>
            <a:tailEnd/>
          </a:ln>
        </p:spPr>
      </p:pic>
      <p:sp>
        <p:nvSpPr>
          <p:cNvPr id="11" name="TextBox 10"/>
          <p:cNvSpPr txBox="1"/>
          <p:nvPr/>
        </p:nvSpPr>
        <p:spPr>
          <a:xfrm>
            <a:off x="1219200" y="3886200"/>
            <a:ext cx="3886200" cy="2308324"/>
          </a:xfrm>
          <a:prstGeom prst="rect">
            <a:avLst/>
          </a:prstGeom>
          <a:noFill/>
        </p:spPr>
        <p:txBody>
          <a:bodyPr wrap="square" rtlCol="0">
            <a:spAutoFit/>
          </a:bodyPr>
          <a:lstStyle/>
          <a:p>
            <a:r>
              <a:rPr lang="en-US" dirty="0" smtClean="0"/>
              <a:t>To run the “FARE Batch Report” please navigate back to the “FARE Processing” screen (MAIN MENU</a:t>
            </a:r>
            <a:r>
              <a:rPr lang="en-US" dirty="0" smtClean="0">
                <a:sym typeface="Wingdings" pitchFamily="2" charset="2"/>
              </a:rPr>
              <a:t> MONEY MANAGEMENT RECEIPTING RECEIPTS JOURNAL FARE PROCESSING).  Select the “FARE Batch </a:t>
            </a:r>
            <a:r>
              <a:rPr lang="en-US" dirty="0" err="1" smtClean="0">
                <a:sym typeface="Wingdings" pitchFamily="2" charset="2"/>
              </a:rPr>
              <a:t>Prcoessing</a:t>
            </a:r>
            <a:r>
              <a:rPr lang="en-US" dirty="0" smtClean="0">
                <a:sym typeface="Wingdings" pitchFamily="2" charset="2"/>
              </a:rPr>
              <a:t> Report” from here.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152400"/>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pic>
        <p:nvPicPr>
          <p:cNvPr id="7" name="Picture 4"/>
          <p:cNvPicPr>
            <a:picLocks noChangeAspect="1" noChangeArrowheads="1"/>
          </p:cNvPicPr>
          <p:nvPr/>
        </p:nvPicPr>
        <p:blipFill>
          <a:blip r:embed="rId2" cstate="print"/>
          <a:srcRect/>
          <a:stretch>
            <a:fillRect/>
          </a:stretch>
        </p:blipFill>
        <p:spPr bwMode="auto">
          <a:xfrm>
            <a:off x="4953000" y="4191000"/>
            <a:ext cx="4048125" cy="2200275"/>
          </a:xfrm>
          <a:prstGeom prst="rect">
            <a:avLst/>
          </a:prstGeom>
          <a:noFill/>
          <a:ln w="9525">
            <a:noFill/>
            <a:miter lim="800000"/>
            <a:headEnd/>
            <a:tailEnd/>
          </a:ln>
          <a:effectLst/>
        </p:spPr>
      </p:pic>
      <p:pic>
        <p:nvPicPr>
          <p:cNvPr id="9" name="Picture 2"/>
          <p:cNvPicPr>
            <a:picLocks noChangeAspect="1" noChangeArrowheads="1"/>
          </p:cNvPicPr>
          <p:nvPr/>
        </p:nvPicPr>
        <p:blipFill>
          <a:blip r:embed="rId3" cstate="print"/>
          <a:srcRect/>
          <a:stretch>
            <a:fillRect/>
          </a:stretch>
        </p:blipFill>
        <p:spPr bwMode="auto">
          <a:xfrm>
            <a:off x="4724400" y="1524000"/>
            <a:ext cx="4057650" cy="2228850"/>
          </a:xfrm>
          <a:prstGeom prst="rect">
            <a:avLst/>
          </a:prstGeom>
          <a:noFill/>
          <a:ln w="9525">
            <a:noFill/>
            <a:miter lim="800000"/>
            <a:headEnd/>
            <a:tailEnd/>
          </a:ln>
          <a:effectLst/>
        </p:spPr>
      </p:pic>
      <p:sp>
        <p:nvSpPr>
          <p:cNvPr id="10" name="TextBox 9"/>
          <p:cNvSpPr txBox="1"/>
          <p:nvPr/>
        </p:nvSpPr>
        <p:spPr>
          <a:xfrm>
            <a:off x="990600" y="1295400"/>
            <a:ext cx="3657600" cy="1815882"/>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When printing the </a:t>
            </a:r>
            <a:r>
              <a:rPr lang="en-US" sz="1600" dirty="0" smtClean="0"/>
              <a:t>FARE batch </a:t>
            </a:r>
            <a:r>
              <a:rPr lang="en-US" sz="1600" dirty="0" smtClean="0"/>
              <a:t>report you can </a:t>
            </a:r>
            <a:r>
              <a:rPr lang="en-US" sz="1600" dirty="0" smtClean="0"/>
              <a:t>select to print any one of the 3 </a:t>
            </a:r>
            <a:r>
              <a:rPr lang="en-US" sz="1600" dirty="0" smtClean="0"/>
              <a:t>reports if there are transactions on that report:</a:t>
            </a:r>
            <a:endParaRPr lang="en-US" sz="1600" dirty="0" smtClean="0"/>
          </a:p>
          <a:p>
            <a:pPr lvl="1">
              <a:buClr>
                <a:schemeClr val="accent1"/>
              </a:buClr>
              <a:buSzPct val="80000"/>
              <a:buFont typeface="Courier New" pitchFamily="49" charset="0"/>
              <a:buChar char="o"/>
            </a:pPr>
            <a:r>
              <a:rPr lang="en-US" sz="1600" dirty="0" smtClean="0"/>
              <a:t>Unsuccessful Payments</a:t>
            </a:r>
          </a:p>
          <a:p>
            <a:pPr lvl="1">
              <a:buClr>
                <a:schemeClr val="accent1"/>
              </a:buClr>
              <a:buSzPct val="80000"/>
              <a:buFont typeface="Courier New" pitchFamily="49" charset="0"/>
              <a:buChar char="o"/>
            </a:pPr>
            <a:r>
              <a:rPr lang="en-US" sz="1600" dirty="0" smtClean="0"/>
              <a:t>Successful Payments</a:t>
            </a:r>
          </a:p>
          <a:p>
            <a:pPr lvl="1">
              <a:buClr>
                <a:schemeClr val="accent1"/>
              </a:buClr>
              <a:buSzPct val="80000"/>
              <a:buFont typeface="Courier New" pitchFamily="49" charset="0"/>
              <a:buChar char="o"/>
            </a:pPr>
            <a:r>
              <a:rPr lang="en-US" sz="1600" dirty="0" smtClean="0"/>
              <a:t>Successful ROA </a:t>
            </a:r>
            <a:r>
              <a:rPr lang="en-US" sz="1600" dirty="0" smtClean="0"/>
              <a:t>events</a:t>
            </a:r>
            <a:endParaRPr lang="en-US" sz="1600" dirty="0" smtClean="0"/>
          </a:p>
        </p:txBody>
      </p:sp>
      <p:sp>
        <p:nvSpPr>
          <p:cNvPr id="12" name="TextBox 11"/>
          <p:cNvSpPr txBox="1"/>
          <p:nvPr/>
        </p:nvSpPr>
        <p:spPr>
          <a:xfrm>
            <a:off x="990600" y="3048000"/>
            <a:ext cx="3657600" cy="1077218"/>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Please select the date range for the records that you wish to print.</a:t>
            </a:r>
          </a:p>
          <a:p>
            <a:pPr lvl="1">
              <a:buClr>
                <a:schemeClr val="accent1"/>
              </a:buClr>
              <a:buSzPct val="80000"/>
              <a:buFont typeface="Courier New" pitchFamily="49" charset="0"/>
              <a:buChar char="o"/>
            </a:pPr>
            <a:r>
              <a:rPr lang="en-US" sz="1600" dirty="0" smtClean="0"/>
              <a:t>Note: any records older than 7 days will no longer be available.</a:t>
            </a:r>
            <a:endParaRPr lang="en-US" sz="1600" dirty="0"/>
          </a:p>
        </p:txBody>
      </p:sp>
      <p:sp>
        <p:nvSpPr>
          <p:cNvPr id="14" name="TextBox 13"/>
          <p:cNvSpPr txBox="1"/>
          <p:nvPr/>
        </p:nvSpPr>
        <p:spPr>
          <a:xfrm>
            <a:off x="990600" y="4057233"/>
            <a:ext cx="3962400" cy="2800767"/>
          </a:xfrm>
          <a:prstGeom prst="rect">
            <a:avLst/>
          </a:prstGeom>
          <a:noFill/>
        </p:spPr>
        <p:txBody>
          <a:bodyPr wrap="square" rtlCol="0">
            <a:spAutoFit/>
          </a:bodyPr>
          <a:lstStyle/>
          <a:p>
            <a:pPr>
              <a:buClr>
                <a:schemeClr val="accent1"/>
              </a:buClr>
              <a:buSzPct val="80000"/>
              <a:buFont typeface="Wingdings 2" pitchFamily="18" charset="2"/>
              <a:buChar char=""/>
            </a:pPr>
            <a:r>
              <a:rPr lang="en-US" sz="1600" dirty="0" smtClean="0"/>
              <a:t>Please use the “Tab” key to navigate through all the fields.  You can use the “Spacebar” key to check or uncheck any of the reports you wish to print then tab over to the “Print” button and you can hit either the “Spacebar” or “Enter” key to print the report.</a:t>
            </a:r>
          </a:p>
          <a:p>
            <a:pPr>
              <a:buClr>
                <a:schemeClr val="accent1"/>
              </a:buClr>
              <a:buSzPct val="80000"/>
              <a:buFont typeface="Wingdings 2" pitchFamily="18" charset="2"/>
              <a:buChar char=""/>
            </a:pPr>
            <a:r>
              <a:rPr lang="en-US" sz="1600" dirty="0" smtClean="0"/>
              <a:t>If </a:t>
            </a:r>
            <a:r>
              <a:rPr lang="en-US" sz="1600" dirty="0" smtClean="0"/>
              <a:t>you wish to print all reports check the “all reports” box and select print.</a:t>
            </a:r>
          </a:p>
          <a:p>
            <a:pPr lvl="1">
              <a:buClr>
                <a:schemeClr val="accent1"/>
              </a:buClr>
              <a:buSzPct val="80000"/>
              <a:buFont typeface="Courier New" pitchFamily="49" charset="0"/>
              <a:buChar char="o"/>
            </a:pPr>
            <a:r>
              <a:rPr lang="en-US" sz="1600" dirty="0" smtClean="0"/>
              <a:t>You can also hit F4 to select all the reports and then hit print.</a:t>
            </a:r>
            <a:endParaRPr lang="en-US" sz="1600" dirty="0"/>
          </a:p>
        </p:txBody>
      </p:sp>
      <p:sp>
        <p:nvSpPr>
          <p:cNvPr id="8" name="Slide Number Placeholder 7"/>
          <p:cNvSpPr>
            <a:spLocks noGrp="1"/>
          </p:cNvSpPr>
          <p:nvPr>
            <p:ph type="sldNum" sz="quarter" idx="12"/>
          </p:nvPr>
        </p:nvSpPr>
        <p:spPr/>
        <p:txBody>
          <a:bodyPr/>
          <a:lstStyle/>
          <a:p>
            <a:fld id="{D8B65025-8552-4B83-9BB4-A9C59ECE5F12}"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8B65025-8552-4B83-9BB4-A9C59ECE5F12}" type="slidenum">
              <a:rPr lang="en-US" smtClean="0"/>
              <a:pPr/>
              <a:t>7</a:t>
            </a:fld>
            <a:endParaRPr lang="en-US"/>
          </a:p>
        </p:txBody>
      </p:sp>
      <p:sp>
        <p:nvSpPr>
          <p:cNvPr id="5"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6" name="Content Placeholder 2"/>
          <p:cNvSpPr>
            <a:spLocks noGrp="1"/>
          </p:cNvSpPr>
          <p:nvPr>
            <p:ph idx="1"/>
          </p:nvPr>
        </p:nvSpPr>
        <p:spPr>
          <a:xfrm>
            <a:off x="990600" y="2286000"/>
            <a:ext cx="7696200" cy="4191000"/>
          </a:xfrm>
        </p:spPr>
        <p:txBody>
          <a:bodyPr>
            <a:normAutofit fontScale="92500" lnSpcReduction="20000"/>
          </a:bodyPr>
          <a:lstStyle/>
          <a:p>
            <a:r>
              <a:rPr lang="en-US" sz="2600" dirty="0" smtClean="0"/>
              <a:t>The FARE Batch process must be </a:t>
            </a:r>
            <a:r>
              <a:rPr lang="en-US" sz="2600" b="1" dirty="0" smtClean="0">
                <a:solidFill>
                  <a:srgbClr val="FF0000"/>
                </a:solidFill>
              </a:rPr>
              <a:t>run daily</a:t>
            </a:r>
            <a:r>
              <a:rPr lang="en-US" sz="2600" dirty="0" smtClean="0"/>
              <a:t> to ensure all receipts and ROA events (collection notices, TTEAP holds and releases) are processed</a:t>
            </a:r>
          </a:p>
          <a:p>
            <a:pPr lvl="1"/>
            <a:endParaRPr lang="en-US" sz="2200" dirty="0" smtClean="0"/>
          </a:p>
          <a:p>
            <a:r>
              <a:rPr lang="en-US" sz="2600" b="1" dirty="0" smtClean="0">
                <a:solidFill>
                  <a:srgbClr val="FF0000"/>
                </a:solidFill>
              </a:rPr>
              <a:t>Records older than 7 days will no longer be available for FARE Batch Process</a:t>
            </a:r>
          </a:p>
          <a:p>
            <a:pPr lvl="1"/>
            <a:r>
              <a:rPr lang="en-US" sz="2200" dirty="0" smtClean="0"/>
              <a:t>Web/IVR payments that were not processed within this time frame will have to be receipted manually using the WEB/IVR payment report available in the FARE Mailbox</a:t>
            </a:r>
          </a:p>
          <a:p>
            <a:pPr lvl="1"/>
            <a:endParaRPr lang="en-US" sz="2200" dirty="0" smtClean="0"/>
          </a:p>
          <a:p>
            <a:r>
              <a:rPr lang="en-US" sz="2600" b="1" dirty="0" smtClean="0">
                <a:solidFill>
                  <a:srgbClr val="FF0000"/>
                </a:solidFill>
              </a:rPr>
              <a:t>Records processed through FARE Batch Process will no longer be available for printing after 7 days</a:t>
            </a:r>
          </a:p>
        </p:txBody>
      </p:sp>
      <p:sp>
        <p:nvSpPr>
          <p:cNvPr id="7" name="Rectangle 6"/>
          <p:cNvSpPr/>
          <p:nvPr/>
        </p:nvSpPr>
        <p:spPr>
          <a:xfrm>
            <a:off x="1447800" y="1828800"/>
            <a:ext cx="2338782" cy="492443"/>
          </a:xfrm>
          <a:prstGeom prst="rect">
            <a:avLst/>
          </a:prstGeom>
        </p:spPr>
        <p:txBody>
          <a:bodyPr wrap="none">
            <a:spAutoFit/>
          </a:bodyPr>
          <a:lstStyle/>
          <a:p>
            <a:r>
              <a:rPr lang="en-US" sz="2600" b="1" i="1" dirty="0" smtClean="0">
                <a:solidFill>
                  <a:srgbClr val="FF0000"/>
                </a:solidFill>
              </a:rPr>
              <a:t>IMPORTANT! </a:t>
            </a:r>
            <a:endParaRPr lang="en-US" b="1" i="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srcRect/>
          <a:stretch>
            <a:fillRect/>
          </a:stretch>
        </p:blipFill>
        <p:spPr bwMode="auto">
          <a:xfrm>
            <a:off x="2438400" y="1676399"/>
            <a:ext cx="4191000" cy="3180759"/>
          </a:xfrm>
          <a:prstGeom prst="rect">
            <a:avLst/>
          </a:prstGeom>
          <a:noFill/>
          <a:ln w="9525">
            <a:noFill/>
            <a:miter lim="800000"/>
            <a:headEnd/>
            <a:tailEnd/>
          </a:ln>
          <a:effectLst/>
        </p:spPr>
      </p:pic>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algn="ctr">
              <a:spcBef>
                <a:spcPct val="0"/>
              </a:spcBef>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7" name="TextBox 6"/>
          <p:cNvSpPr txBox="1"/>
          <p:nvPr/>
        </p:nvSpPr>
        <p:spPr>
          <a:xfrm>
            <a:off x="2362200" y="5029200"/>
            <a:ext cx="4114800" cy="1477328"/>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Popup message appears enabling the user to:</a:t>
            </a:r>
          </a:p>
          <a:p>
            <a:pPr lvl="1">
              <a:buClr>
                <a:schemeClr val="accent1"/>
              </a:buClr>
              <a:buSzPct val="80000"/>
              <a:buFont typeface="Courier New" pitchFamily="49" charset="0"/>
              <a:buChar char="o"/>
            </a:pPr>
            <a:r>
              <a:rPr lang="en-US" dirty="0" smtClean="0"/>
              <a:t>Print the FARE Batch Report</a:t>
            </a:r>
          </a:p>
          <a:p>
            <a:pPr lvl="1">
              <a:buClr>
                <a:schemeClr val="accent1"/>
              </a:buClr>
              <a:buSzPct val="80000"/>
              <a:buFont typeface="Courier New" pitchFamily="49" charset="0"/>
              <a:buChar char="o"/>
            </a:pPr>
            <a:r>
              <a:rPr lang="en-US" dirty="0" smtClean="0"/>
              <a:t>View the FARE Batch Report</a:t>
            </a:r>
          </a:p>
          <a:p>
            <a:pPr lvl="1">
              <a:buClr>
                <a:schemeClr val="accent1"/>
              </a:buClr>
              <a:buSzPct val="80000"/>
              <a:buFont typeface="Courier New" pitchFamily="49" charset="0"/>
              <a:buChar char="o"/>
            </a:pPr>
            <a:r>
              <a:rPr lang="en-US" dirty="0" smtClean="0"/>
              <a:t>Cancel the FARE Batch Report</a:t>
            </a:r>
            <a:endParaRPr lang="en-US" dirty="0"/>
          </a:p>
        </p:txBody>
      </p:sp>
      <p:sp>
        <p:nvSpPr>
          <p:cNvPr id="5" name="Slide Number Placeholder 4"/>
          <p:cNvSpPr>
            <a:spLocks noGrp="1"/>
          </p:cNvSpPr>
          <p:nvPr>
            <p:ph type="sldNum" sz="quarter" idx="12"/>
          </p:nvPr>
        </p:nvSpPr>
        <p:spPr/>
        <p:txBody>
          <a:bodyPr/>
          <a:lstStyle/>
          <a:p>
            <a:fld id="{D8B65025-8552-4B83-9BB4-A9C59ECE5F12}"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p>
            <a:pPr marR="0" lvl="0" indent="0" algn="ctr" fontAlgn="auto">
              <a:lnSpc>
                <a:spcPct val="100000"/>
              </a:lnSpc>
              <a:spcBef>
                <a:spcPct val="0"/>
              </a:spcBef>
              <a:spcAft>
                <a:spcPts val="0"/>
              </a:spcAft>
              <a:buClrTx/>
              <a:buSzTx/>
              <a:buFontTx/>
              <a:buNone/>
              <a:tabLst/>
              <a:defRPr/>
            </a:pP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FARE Batch Processing</a:t>
            </a:r>
            <a:b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br>
            <a:r>
              <a:rPr lang="en-US" sz="38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AZTEC 1.5.3</a:t>
            </a:r>
            <a:endParaRPr lang="en-US" sz="3800" b="1" dirty="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endParaRPr>
          </a:p>
        </p:txBody>
      </p:sp>
      <p:sp>
        <p:nvSpPr>
          <p:cNvPr id="7" name="TextBox 6"/>
          <p:cNvSpPr txBox="1"/>
          <p:nvPr/>
        </p:nvSpPr>
        <p:spPr>
          <a:xfrm>
            <a:off x="990600" y="2057400"/>
            <a:ext cx="3352800" cy="1754326"/>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Here are the docket event codes that will appear on both the report for ROA events and on the ROA when docketed through the FARE Batch Process.</a:t>
            </a:r>
            <a:endParaRPr lang="en-US" dirty="0"/>
          </a:p>
        </p:txBody>
      </p:sp>
      <p:cxnSp>
        <p:nvCxnSpPr>
          <p:cNvPr id="9" name="Straight Arrow Connector 8"/>
          <p:cNvCxnSpPr/>
          <p:nvPr/>
        </p:nvCxnSpPr>
        <p:spPr>
          <a:xfrm>
            <a:off x="2743200" y="3581400"/>
            <a:ext cx="1600200" cy="1588"/>
          </a:xfrm>
          <a:prstGeom prst="straightConnector1">
            <a:avLst/>
          </a:prstGeom>
          <a:ln w="5715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90600" y="3962400"/>
            <a:ext cx="3733800" cy="2031325"/>
          </a:xfrm>
          <a:prstGeom prst="rect">
            <a:avLst/>
          </a:prstGeom>
          <a:noFill/>
        </p:spPr>
        <p:txBody>
          <a:bodyPr wrap="square" rtlCol="0">
            <a:spAutoFit/>
          </a:bodyPr>
          <a:lstStyle/>
          <a:p>
            <a:pPr>
              <a:buClr>
                <a:schemeClr val="accent1"/>
              </a:buClr>
              <a:buSzPct val="80000"/>
              <a:buFont typeface="Wingdings 2" pitchFamily="18" charset="2"/>
              <a:buChar char=""/>
            </a:pPr>
            <a:r>
              <a:rPr lang="en-US" dirty="0" smtClean="0"/>
              <a:t>Types of Notices:</a:t>
            </a:r>
          </a:p>
          <a:p>
            <a:pPr lvl="1">
              <a:buClr>
                <a:schemeClr val="accent1"/>
              </a:buClr>
              <a:buSzPct val="80000"/>
              <a:buFont typeface="Courier New" pitchFamily="49" charset="0"/>
              <a:buChar char="o"/>
            </a:pPr>
            <a:r>
              <a:rPr lang="en-US" dirty="0" smtClean="0"/>
              <a:t>Notice Type 1   = 1</a:t>
            </a:r>
            <a:r>
              <a:rPr lang="en-US" baseline="30000" dirty="0" smtClean="0"/>
              <a:t>st</a:t>
            </a:r>
            <a:r>
              <a:rPr lang="en-US" dirty="0" smtClean="0"/>
              <a:t> Notice</a:t>
            </a:r>
          </a:p>
          <a:p>
            <a:pPr lvl="1">
              <a:buClr>
                <a:schemeClr val="accent1"/>
              </a:buClr>
              <a:buSzPct val="80000"/>
              <a:buFont typeface="Courier New" pitchFamily="49" charset="0"/>
              <a:buChar char="o"/>
            </a:pPr>
            <a:r>
              <a:rPr lang="en-US" dirty="0" smtClean="0"/>
              <a:t>Notice Type 2   = 2</a:t>
            </a:r>
            <a:r>
              <a:rPr lang="en-US" baseline="30000" dirty="0" smtClean="0"/>
              <a:t>nd</a:t>
            </a:r>
            <a:r>
              <a:rPr lang="en-US" dirty="0" smtClean="0"/>
              <a:t> Notice</a:t>
            </a:r>
          </a:p>
          <a:p>
            <a:pPr lvl="1">
              <a:buClr>
                <a:schemeClr val="accent1"/>
              </a:buClr>
              <a:buSzPct val="80000"/>
              <a:buFont typeface="Courier New" pitchFamily="49" charset="0"/>
              <a:buChar char="o"/>
            </a:pPr>
            <a:r>
              <a:rPr lang="en-US" dirty="0" smtClean="0"/>
              <a:t>Notice Type 3   = 3</a:t>
            </a:r>
            <a:r>
              <a:rPr lang="en-US" baseline="30000" dirty="0" smtClean="0"/>
              <a:t>rd</a:t>
            </a:r>
            <a:r>
              <a:rPr lang="en-US" dirty="0" smtClean="0"/>
              <a:t> Notice</a:t>
            </a:r>
          </a:p>
          <a:p>
            <a:pPr lvl="1">
              <a:buClr>
                <a:schemeClr val="accent1"/>
              </a:buClr>
              <a:buSzPct val="80000"/>
              <a:buFont typeface="Courier New" pitchFamily="49" charset="0"/>
              <a:buChar char="o"/>
            </a:pPr>
            <a:r>
              <a:rPr lang="en-US" dirty="0" smtClean="0"/>
              <a:t>Notice Type 5   = 4</a:t>
            </a:r>
            <a:r>
              <a:rPr lang="en-US" baseline="30000" dirty="0" smtClean="0"/>
              <a:t>th</a:t>
            </a:r>
            <a:r>
              <a:rPr lang="en-US" dirty="0" smtClean="0"/>
              <a:t> Notice</a:t>
            </a:r>
          </a:p>
          <a:p>
            <a:pPr lvl="1">
              <a:buClr>
                <a:schemeClr val="accent1"/>
              </a:buClr>
              <a:buSzPct val="80000"/>
              <a:buFont typeface="Courier New" pitchFamily="49" charset="0"/>
              <a:buChar char="o"/>
            </a:pPr>
            <a:r>
              <a:rPr lang="en-US" dirty="0" smtClean="0"/>
              <a:t>Notice Type 30 = 5</a:t>
            </a:r>
            <a:r>
              <a:rPr lang="en-US" baseline="30000" dirty="0" smtClean="0"/>
              <a:t>th</a:t>
            </a:r>
            <a:r>
              <a:rPr lang="en-US" dirty="0" smtClean="0"/>
              <a:t> Notice</a:t>
            </a:r>
          </a:p>
          <a:p>
            <a:pPr lvl="1">
              <a:buClr>
                <a:schemeClr val="accent1"/>
              </a:buClr>
              <a:buSzPct val="80000"/>
              <a:buFont typeface="Courier New" pitchFamily="49" charset="0"/>
              <a:buChar char="o"/>
            </a:pPr>
            <a:r>
              <a:rPr lang="en-US" dirty="0" smtClean="0"/>
              <a:t>Notice Type 31 = 6</a:t>
            </a:r>
            <a:r>
              <a:rPr lang="en-US" baseline="30000" dirty="0" smtClean="0"/>
              <a:t>th</a:t>
            </a:r>
            <a:r>
              <a:rPr lang="en-US" dirty="0" smtClean="0"/>
              <a:t> Notice</a:t>
            </a:r>
          </a:p>
        </p:txBody>
      </p:sp>
      <p:sp>
        <p:nvSpPr>
          <p:cNvPr id="13" name="Slide Number Placeholder 12"/>
          <p:cNvSpPr>
            <a:spLocks noGrp="1"/>
          </p:cNvSpPr>
          <p:nvPr>
            <p:ph type="sldNum" sz="quarter" idx="12"/>
          </p:nvPr>
        </p:nvSpPr>
        <p:spPr/>
        <p:txBody>
          <a:bodyPr/>
          <a:lstStyle/>
          <a:p>
            <a:fld id="{D8B65025-8552-4B83-9BB4-A9C59ECE5F12}" type="slidenum">
              <a:rPr lang="en-US" smtClean="0"/>
              <a:pPr/>
              <a:t>9</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4648200" y="2667000"/>
            <a:ext cx="4362450" cy="1847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605</TotalTime>
  <Words>1059</Words>
  <Application>Microsoft Office PowerPoint</Application>
  <PresentationFormat>On-screen Show (4:3)</PresentationFormat>
  <Paragraphs>116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FARE Batch Processing Receipts/ROA Events AZTEC 1.5.3</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Arizona Supreme Court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Arizona Supreme Court</dc:creator>
  <cp:lastModifiedBy>Arizona Supreme Court</cp:lastModifiedBy>
  <cp:revision>69</cp:revision>
  <dcterms:created xsi:type="dcterms:W3CDTF">2009-12-30T16:58:44Z</dcterms:created>
  <dcterms:modified xsi:type="dcterms:W3CDTF">2010-04-26T05:10:14Z</dcterms:modified>
</cp:coreProperties>
</file>